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sldIdLst>
    <p:sldId id="256" r:id="rId2"/>
    <p:sldId id="263" r:id="rId3"/>
    <p:sldId id="264" r:id="rId4"/>
    <p:sldId id="265" r:id="rId5"/>
    <p:sldId id="333" r:id="rId6"/>
    <p:sldId id="334" r:id="rId7"/>
    <p:sldId id="335" r:id="rId8"/>
    <p:sldId id="336" r:id="rId9"/>
    <p:sldId id="337" r:id="rId10"/>
    <p:sldId id="338" r:id="rId11"/>
    <p:sldId id="345" r:id="rId12"/>
    <p:sldId id="340" r:id="rId13"/>
    <p:sldId id="346" r:id="rId14"/>
    <p:sldId id="341" r:id="rId15"/>
    <p:sldId id="342" r:id="rId16"/>
    <p:sldId id="351" r:id="rId17"/>
    <p:sldId id="344" r:id="rId18"/>
    <p:sldId id="361" r:id="rId19"/>
    <p:sldId id="362" r:id="rId20"/>
    <p:sldId id="343" r:id="rId21"/>
    <p:sldId id="365" r:id="rId22"/>
    <p:sldId id="281" r:id="rId23"/>
    <p:sldId id="352" r:id="rId24"/>
    <p:sldId id="359" r:id="rId25"/>
    <p:sldId id="282" r:id="rId26"/>
    <p:sldId id="284" r:id="rId27"/>
    <p:sldId id="285" r:id="rId28"/>
    <p:sldId id="286" r:id="rId29"/>
    <p:sldId id="287" r:id="rId30"/>
    <p:sldId id="288" r:id="rId31"/>
    <p:sldId id="294" r:id="rId32"/>
    <p:sldId id="299" r:id="rId33"/>
    <p:sldId id="363" r:id="rId34"/>
    <p:sldId id="364" r:id="rId35"/>
    <p:sldId id="358" r:id="rId36"/>
    <p:sldId id="353" r:id="rId37"/>
    <p:sldId id="355" r:id="rId38"/>
    <p:sldId id="300" r:id="rId39"/>
    <p:sldId id="301" r:id="rId40"/>
    <p:sldId id="257" r:id="rId41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">
          <p15:clr>
            <a:srgbClr val="A4A3A4"/>
          </p15:clr>
        </p15:guide>
        <p15:guide id="2" pos="2880">
          <p15:clr>
            <a:srgbClr val="A4A3A4"/>
          </p15:clr>
        </p15:guide>
        <p15:guide id="3" pos="5626">
          <p15:clr>
            <a:srgbClr val="A4A3A4"/>
          </p15:clr>
        </p15:guide>
        <p15:guide id="4" pos="14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04" autoAdjust="0"/>
  </p:normalViewPr>
  <p:slideViewPr>
    <p:cSldViewPr>
      <p:cViewPr>
        <p:scale>
          <a:sx n="62" d="100"/>
          <a:sy n="62" d="100"/>
        </p:scale>
        <p:origin x="-1384" y="-48"/>
      </p:cViewPr>
      <p:guideLst>
        <p:guide orient="horz" pos="218"/>
        <p:guide orient="horz" pos="2160"/>
        <p:guide pos="2880"/>
        <p:guide pos="5626"/>
        <p:guide pos="1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70" y="-114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04DC-29E5-48DC-9EA1-D036F3A31885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FAC26-8854-4980-A937-C1600B33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Lars and Matthew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8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Matthew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8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5CEE5ED-8946-42F0-A26B-5C3A3C521E97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3398293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26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B8DF4C2-C84C-4E97-9802-E87BB038FB86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97257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407EA2F-D8C0-4E37-9843-B251982BAAA9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Lars</a:t>
            </a:r>
          </a:p>
        </p:txBody>
      </p:sp>
    </p:spTree>
    <p:extLst>
      <p:ext uri="{BB962C8B-B14F-4D97-AF65-F5344CB8AC3E}">
        <p14:creationId xmlns:p14="http://schemas.microsoft.com/office/powerpoint/2010/main" val="99762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407EA2F-D8C0-4E37-9843-B251982BAAA9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Lars</a:t>
            </a:r>
          </a:p>
        </p:txBody>
      </p:sp>
    </p:spTree>
    <p:extLst>
      <p:ext uri="{BB962C8B-B14F-4D97-AF65-F5344CB8AC3E}">
        <p14:creationId xmlns:p14="http://schemas.microsoft.com/office/powerpoint/2010/main" val="218499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749DF4B3-E49F-4633-BA37-11B70E2E51A7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3178486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3296" y="9511538"/>
            <a:ext cx="2973149" cy="5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A9BF1FC-AB21-4E2F-9134-6201F6F481D8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5279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3296" y="9511538"/>
            <a:ext cx="2973149" cy="5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149D5DE-F4E2-4511-B390-1E04A361B285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8374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F310A30D-00EA-44EF-B78B-8B1CB289FB01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404985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Matthew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9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934376" y="8757301"/>
            <a:ext cx="3010952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0" tIns="45825" rIns="91650" bIns="45825" anchor="b"/>
          <a:lstStyle/>
          <a:p>
            <a:pPr algn="r"/>
            <a:fld id="{FC8118A5-5C30-4D73-B835-756C580E90DE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1624768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407EA2F-D8C0-4E37-9843-B251982BAAA9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Lars</a:t>
            </a:r>
          </a:p>
        </p:txBody>
      </p:sp>
    </p:spTree>
    <p:extLst>
      <p:ext uri="{BB962C8B-B14F-4D97-AF65-F5344CB8AC3E}">
        <p14:creationId xmlns:p14="http://schemas.microsoft.com/office/powerpoint/2010/main" val="2733914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Matthew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8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Matthew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4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7AE6510-B87E-4D02-BD42-9B303F5437A7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189267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7AE6510-B87E-4D02-BD42-9B303F5437A7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2905252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3E5456F-C8FB-4629-B2E2-D0F7E47DDD2B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3519724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3E5456F-C8FB-4629-B2E2-D0F7E47DDD2B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3715290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8D46879-D2F0-454D-8C81-5C56B39A474D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1478236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C9FEE2A-C32C-4A3F-BA6B-4A7681E31EFD}" type="slidenum">
              <a:rPr lang="en-US" sz="1200"/>
              <a:pPr algn="r" eaLnBrk="1" hangingPunct="1"/>
              <a:t>32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Matthew</a:t>
            </a:r>
          </a:p>
        </p:txBody>
      </p:sp>
    </p:spTree>
    <p:extLst>
      <p:ext uri="{BB962C8B-B14F-4D97-AF65-F5344CB8AC3E}">
        <p14:creationId xmlns:p14="http://schemas.microsoft.com/office/powerpoint/2010/main" val="96113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Matthew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51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407EA2F-D8C0-4E37-9843-B251982BAAA9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Lars</a:t>
            </a:r>
          </a:p>
        </p:txBody>
      </p:sp>
    </p:spTree>
    <p:extLst>
      <p:ext uri="{BB962C8B-B14F-4D97-AF65-F5344CB8AC3E}">
        <p14:creationId xmlns:p14="http://schemas.microsoft.com/office/powerpoint/2010/main" val="2017899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933635" y="8757612"/>
            <a:ext cx="3011690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407EA2F-D8C0-4E37-9843-B251982BAAA9}" type="slidenum">
              <a:rPr lang="en-US" sz="1200"/>
              <a:pPr algn="r" eaLnBrk="1" hangingPunct="1"/>
              <a:t>37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Lars</a:t>
            </a:r>
          </a:p>
        </p:txBody>
      </p:sp>
    </p:spTree>
    <p:extLst>
      <p:ext uri="{BB962C8B-B14F-4D97-AF65-F5344CB8AC3E}">
        <p14:creationId xmlns:p14="http://schemas.microsoft.com/office/powerpoint/2010/main" val="670592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course title</a:t>
            </a: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Matthew and Lars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# - </a:t>
            </a:r>
            <a:fld id="{50F36417-F03F-4420-9C2F-65331797E83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10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course title</a:t>
            </a: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573088"/>
            <a:ext cx="4664075" cy="3498850"/>
          </a:xfrm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# - </a:t>
            </a:r>
            <a:fld id="{50F36417-F03F-4420-9C2F-65331797E83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0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Matthew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9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3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AC26-8854-4980-A937-C1600B335D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68" y="365760"/>
              <a:ext cx="3174276" cy="329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904" y="2155911"/>
            <a:ext cx="4008560" cy="923330"/>
          </a:xfrm>
        </p:spPr>
        <p:txBody>
          <a:bodyPr wrap="square" anchor="ctr" anchorCtr="0">
            <a:spAutoFit/>
          </a:bodyPr>
          <a:lstStyle>
            <a:lvl1pPr>
              <a:defRPr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524" y="4988450"/>
            <a:ext cx="3721608" cy="246221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4524" y="5250577"/>
            <a:ext cx="3730752" cy="327494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6089904"/>
            <a:ext cx="2907792" cy="310896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7" y="914400"/>
            <a:ext cx="3616679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900" y="1380744"/>
            <a:ext cx="5526088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19250" y="1380744"/>
            <a:ext cx="2771600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6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"/>
            <a:ext cx="9144000" cy="3048002"/>
            <a:chOff x="0" y="-2"/>
            <a:chExt cx="9144000" cy="3048002"/>
          </a:xfrm>
        </p:grpSpPr>
        <p:sp>
          <p:nvSpPr>
            <p:cNvPr id="8" name="Rectangle 7"/>
            <p:cNvSpPr/>
            <p:nvPr/>
          </p:nvSpPr>
          <p:spPr>
            <a:xfrm flipV="1">
              <a:off x="0" y="-2"/>
              <a:ext cx="9144000" cy="3048002"/>
            </a:xfrm>
            <a:prstGeom prst="rect">
              <a:avLst/>
            </a:prstGeom>
            <a:gradFill rotWithShape="1">
              <a:gsLst>
                <a:gs pos="0">
                  <a:srgbClr val="236192"/>
                </a:gs>
                <a:gs pos="100000">
                  <a:srgbClr val="236192"/>
                </a:gs>
                <a:gs pos="50000">
                  <a:srgbClr val="009CDE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>
              <a:outerShdw blurRad="50800" dist="127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38" y="1143000"/>
              <a:ext cx="7154524" cy="101047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37" y="3267074"/>
            <a:ext cx="3590925" cy="291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627063" indent="-2714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000"/>
            </a:lvl2pPr>
            <a:lvl3pPr marL="804863" indent="-177800">
              <a:spcBef>
                <a:spcPts val="0"/>
              </a:spcBef>
              <a:defRPr sz="1800"/>
            </a:lvl3pPr>
            <a:lvl4pPr marL="1077913" indent="-177800">
              <a:spcBef>
                <a:spcPts val="0"/>
              </a:spcBef>
              <a:defRPr sz="1600"/>
            </a:lvl4pPr>
            <a:lvl5pPr marL="1350963" indent="-190500">
              <a:spcBef>
                <a:spcPts val="0"/>
              </a:spcBef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" y="6280152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0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9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8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-2466" y="5682343"/>
            <a:ext cx="9146465" cy="1175657"/>
          </a:xfrm>
          <a:prstGeom prst="rect">
            <a:avLst/>
          </a:prstGeom>
          <a:gradFill rotWithShape="1">
            <a:gsLst>
              <a:gs pos="0">
                <a:srgbClr val="236192"/>
              </a:gs>
              <a:gs pos="100000">
                <a:srgbClr val="236192"/>
              </a:gs>
              <a:gs pos="50000">
                <a:srgbClr val="009CDE"/>
              </a:gs>
            </a:gsLst>
            <a:lin ang="0" scaled="0"/>
          </a:gradFill>
          <a:ln w="9525" cap="flat" cmpd="sng" algn="ctr">
            <a:noFill/>
            <a:prstDash val="solid"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8479608" y="6711449"/>
            <a:ext cx="444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2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499334" y="3715728"/>
            <a:ext cx="8255129" cy="338328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07159" y="3159824"/>
            <a:ext cx="8255129" cy="457200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316" y="0"/>
            <a:ext cx="9151315" cy="1360074"/>
          </a:xfrm>
          <a:prstGeom prst="rect">
            <a:avLst/>
          </a:prstGeom>
          <a:gradFill rotWithShape="1">
            <a:gsLst>
              <a:gs pos="0">
                <a:srgbClr val="236192"/>
              </a:gs>
              <a:gs pos="100000">
                <a:srgbClr val="236192"/>
              </a:gs>
              <a:gs pos="50000">
                <a:srgbClr val="009CDE"/>
              </a:gs>
            </a:gsLst>
            <a:lin ang="0" scaled="0"/>
          </a:gra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6" y="273193"/>
            <a:ext cx="720718" cy="243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3A16-CF2C-4CC4-8672-C13297DD0608}" type="datetime1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3A16-CF2C-4CC4-8672-C13297DD0608}" type="datetime1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A991-1B47-4B99-B75B-7A8DA4FF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8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9"/>
          <a:stretch/>
        </p:blipFill>
        <p:spPr>
          <a:xfrm flipH="1">
            <a:off x="3371813" y="4295375"/>
            <a:ext cx="5772186" cy="2562625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479608" y="6711449"/>
            <a:ext cx="444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100" y="151422"/>
            <a:ext cx="7612056" cy="4572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610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6100" y="1380744"/>
            <a:ext cx="8695944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380744"/>
            <a:ext cx="8699737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Arial Narrow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Arial Narrow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" y="6356351"/>
            <a:ext cx="1493098" cy="5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922" y="1380744"/>
            <a:ext cx="4176132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856" y="1380744"/>
            <a:ext cx="4176132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922" y="1380744"/>
            <a:ext cx="2748477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3181000" y="1380744"/>
            <a:ext cx="2752344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/>
          </p:nvPr>
        </p:nvSpPr>
        <p:spPr>
          <a:xfrm>
            <a:off x="6148120" y="1380744"/>
            <a:ext cx="2752344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ubtitle 2"/>
          <p:cNvSpPr>
            <a:spLocks noGrp="1" noChangeAspect="1"/>
          </p:cNvSpPr>
          <p:nvPr>
            <p:ph type="subTitle" idx="17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19456" y="1380744"/>
            <a:ext cx="4071938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/>
          </p:nvPr>
        </p:nvSpPr>
        <p:spPr>
          <a:xfrm>
            <a:off x="4845050" y="1380744"/>
            <a:ext cx="4071938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9"/>
          </p:nvPr>
        </p:nvSpPr>
        <p:spPr>
          <a:xfrm>
            <a:off x="219456" y="4041648"/>
            <a:ext cx="4071938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/>
          </p:nvPr>
        </p:nvSpPr>
        <p:spPr>
          <a:xfrm>
            <a:off x="4845050" y="4041648"/>
            <a:ext cx="4071938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v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19456" y="1380744"/>
            <a:ext cx="8697532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9"/>
          </p:nvPr>
        </p:nvSpPr>
        <p:spPr>
          <a:xfrm>
            <a:off x="219456" y="4041648"/>
            <a:ext cx="8697532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786384"/>
            </a:xfrm>
            <a:prstGeom prst="rect">
              <a:avLst/>
            </a:prstGeom>
            <a:gradFill rotWithShape="1">
              <a:gsLst>
                <a:gs pos="0">
                  <a:srgbClr val="236192"/>
                </a:gs>
                <a:gs pos="100000">
                  <a:srgbClr val="236192"/>
                </a:gs>
                <a:gs pos="50000">
                  <a:srgbClr val="009CDE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476" y="273193"/>
              <a:ext cx="720718" cy="243726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100" y="151088"/>
            <a:ext cx="7612056" cy="457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" y="1380744"/>
            <a:ext cx="8613648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79608" y="6711449"/>
            <a:ext cx="444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48400"/>
            <a:ext cx="1493098" cy="501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54" r:id="rId4"/>
    <p:sldLayoutId id="2147483650" r:id="rId5"/>
    <p:sldLayoutId id="2147483652" r:id="rId6"/>
    <p:sldLayoutId id="2147483653" r:id="rId7"/>
    <p:sldLayoutId id="2147483657" r:id="rId8"/>
    <p:sldLayoutId id="2147483658" r:id="rId9"/>
    <p:sldLayoutId id="2147483656" r:id="rId10"/>
    <p:sldLayoutId id="2147483655" r:id="rId11"/>
    <p:sldLayoutId id="2147483668" r:id="rId12"/>
    <p:sldLayoutId id="2147483670" r:id="rId13"/>
    <p:sldLayoutId id="2147483672" r:id="rId14"/>
    <p:sldLayoutId id="2147483679" r:id="rId15"/>
    <p:sldLayoutId id="2147483680" r:id="rId16"/>
    <p:sldLayoutId id="2147483682" r:id="rId17"/>
    <p:sldLayoutId id="2147483687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ts val="1800"/>
        </a:spcBef>
        <a:buClr>
          <a:schemeClr val="bg2"/>
        </a:buClr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684213" indent="-228600" algn="l" defTabSz="914400" rtl="0" eaLnBrk="1" latinLnBrk="0" hangingPunct="1">
        <a:spcBef>
          <a:spcPts val="0"/>
        </a:spcBef>
        <a:spcAft>
          <a:spcPts val="200"/>
        </a:spcAft>
        <a:buFont typeface="Arial" pitchFamily="34" charset="0"/>
        <a:buChar char="–"/>
        <a:defRPr sz="1800" kern="1200">
          <a:solidFill>
            <a:srgbClr val="4C4D4F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1085850" rtl="0" eaLnBrk="1" latinLnBrk="0" hangingPunct="1">
        <a:spcBef>
          <a:spcPts val="0"/>
        </a:spcBef>
        <a:spcAft>
          <a:spcPts val="200"/>
        </a:spcAft>
        <a:buFont typeface="Arial" pitchFamily="34" charset="0"/>
        <a:buChar char="•"/>
        <a:defRPr sz="1600" kern="1200">
          <a:solidFill>
            <a:srgbClr val="4C4D4F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4C4D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4C4D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2115741"/>
            <a:ext cx="5340096" cy="1846659"/>
          </a:xfrm>
        </p:spPr>
        <p:txBody>
          <a:bodyPr/>
          <a:lstStyle/>
          <a:p>
            <a:r>
              <a:rPr lang="en-GB" b="1" dirty="0"/>
              <a:t>How long is a piece of </a:t>
            </a:r>
            <a:r>
              <a:rPr lang="en-GB" b="1" dirty="0" smtClean="0"/>
              <a:t>string</a:t>
            </a:r>
            <a:r>
              <a:rPr lang="en-GB" b="1" dirty="0"/>
              <a:t>?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Quantifiable </a:t>
            </a:r>
            <a:r>
              <a:rPr lang="en-GB" b="1" dirty="0"/>
              <a:t>aspects of Architecture Frameworks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524" y="4742228"/>
            <a:ext cx="3721608" cy="492443"/>
          </a:xfrm>
        </p:spPr>
        <p:txBody>
          <a:bodyPr/>
          <a:lstStyle/>
          <a:p>
            <a:r>
              <a:rPr lang="en-US" dirty="0" smtClean="0"/>
              <a:t>Matthew Hause: PTC</a:t>
            </a:r>
            <a:br>
              <a:rPr lang="en-US" dirty="0" smtClean="0"/>
            </a:br>
            <a:r>
              <a:rPr lang="en-US" dirty="0" smtClean="0"/>
              <a:t>Lars-Olof Kihlström: Syntell AB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of a categorical property and measure</a:t>
            </a:r>
            <a:endParaRPr lang="en-GB" dirty="0"/>
          </a:p>
        </p:txBody>
      </p:sp>
      <p:pic>
        <p:nvPicPr>
          <p:cNvPr id="2050" name="Picture 2" descr="I:\Bilder\2014\01_Våren2014\2014-02-24 08.21.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0386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152400"/>
            <a:ext cx="8966200" cy="587375"/>
          </a:xfrm>
        </p:spPr>
        <p:txBody>
          <a:bodyPr/>
          <a:lstStyle/>
          <a:p>
            <a:r>
              <a:rPr lang="en-US" sz="3200" dirty="0" smtClean="0"/>
              <a:t>The SAR distress scenario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338263"/>
            <a:ext cx="8134350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6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146" y="15240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E3 Capability Dependencies (CV-4/ StV-4)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73175"/>
            <a:ext cx="63817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5438" y="1647825"/>
            <a:ext cx="1311275" cy="533400"/>
          </a:xfrm>
          <a:prstGeom prst="wedgeRoundRectCallout">
            <a:avLst>
              <a:gd name="adj1" fmla="val 73733"/>
              <a:gd name="adj2" fmla="val 1707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Required Capability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124700" y="4181475"/>
            <a:ext cx="1479748" cy="452438"/>
          </a:xfrm>
          <a:prstGeom prst="wedgeRoundRectCallout">
            <a:avLst>
              <a:gd name="adj1" fmla="val -104390"/>
              <a:gd name="adj2" fmla="val 11933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Capability Dependency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2713" y="3244850"/>
            <a:ext cx="2368550" cy="169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Capability dependencies provide context for capability phases and resource deployment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596336" y="1518598"/>
            <a:ext cx="1311275" cy="533400"/>
          </a:xfrm>
          <a:prstGeom prst="wedgeRoundRectCallout">
            <a:avLst>
              <a:gd name="adj1" fmla="val -68857"/>
              <a:gd name="adj2" fmla="val 326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Owning </a:t>
            </a:r>
            <a:r>
              <a:rPr lang="en-US" sz="1600" dirty="0">
                <a:solidFill>
                  <a:schemeClr val="tx1"/>
                </a:solidFill>
              </a:rPr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6908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38935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146" y="152400"/>
            <a:ext cx="8980487" cy="5873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MODEM Capability Dependencies</a:t>
            </a:r>
          </a:p>
        </p:txBody>
      </p:sp>
    </p:spTree>
    <p:extLst>
      <p:ext uri="{BB962C8B-B14F-4D97-AF65-F5344CB8AC3E}">
        <p14:creationId xmlns:p14="http://schemas.microsoft.com/office/powerpoint/2010/main" val="21422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386051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5800" y="1124744"/>
            <a:ext cx="6830144" cy="5123656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727" y="15240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Lp</a:t>
            </a:r>
            <a:r>
              <a:rPr lang="en-US" sz="3200" dirty="0" smtClean="0"/>
              <a:t> Actual Project (PV-2/ AcV-2)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256463" y="2838450"/>
            <a:ext cx="1309687" cy="466725"/>
          </a:xfrm>
          <a:prstGeom prst="wedgeRoundRectCallout">
            <a:avLst>
              <a:gd name="adj1" fmla="val -85487"/>
              <a:gd name="adj2" fmla="val -1035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Actual Milestone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332413" y="5449217"/>
            <a:ext cx="1555750" cy="500063"/>
          </a:xfrm>
          <a:prstGeom prst="wedgeRoundRectCallout">
            <a:avLst>
              <a:gd name="adj1" fmla="val -71195"/>
              <a:gd name="adj2" fmla="val 616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Milestone Dependency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627938" y="1508125"/>
            <a:ext cx="1309687" cy="508000"/>
          </a:xfrm>
          <a:prstGeom prst="wedgeRoundRectCallout">
            <a:avLst>
              <a:gd name="adj1" fmla="val -84034"/>
              <a:gd name="adj2" fmla="val 48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Actual Project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92280" y="3903786"/>
            <a:ext cx="1842170" cy="1829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Definition of projects, sub-projects, milestones and dependencies</a:t>
            </a:r>
          </a:p>
        </p:txBody>
      </p:sp>
    </p:spTree>
    <p:extLst>
      <p:ext uri="{BB962C8B-B14F-4D97-AF65-F5344CB8AC3E}">
        <p14:creationId xmlns:p14="http://schemas.microsoft.com/office/powerpoint/2010/main" val="36072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891" y="7620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Lp</a:t>
            </a:r>
            <a:r>
              <a:rPr lang="en-US" sz="3200" dirty="0" smtClean="0"/>
              <a:t> Project Detail (PV-2/ AcV-2)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331913"/>
            <a:ext cx="31623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2050"/>
            <a:ext cx="5448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935788" y="5299075"/>
            <a:ext cx="1311275" cy="331788"/>
          </a:xfrm>
          <a:prstGeom prst="wedgeRoundRectCallout">
            <a:avLst>
              <a:gd name="adj1" fmla="val 51922"/>
              <a:gd name="adj2" fmla="val -1721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Milestone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14363" y="1914525"/>
            <a:ext cx="1311275" cy="333375"/>
          </a:xfrm>
          <a:prstGeom prst="wedgeRoundRectCallout">
            <a:avLst>
              <a:gd name="adj1" fmla="val 39562"/>
              <a:gd name="adj2" fmla="val 1250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33938" y="5183188"/>
            <a:ext cx="1311275" cy="446087"/>
          </a:xfrm>
          <a:prstGeom prst="wedgeRoundRectCallout">
            <a:avLst>
              <a:gd name="adj1" fmla="val 47559"/>
              <a:gd name="adj2" fmla="val -1693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Theme Statuses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572000" y="1344540"/>
            <a:ext cx="1309688" cy="333375"/>
          </a:xfrm>
          <a:prstGeom prst="wedgeRoundRectCallout">
            <a:avLst>
              <a:gd name="adj1" fmla="val 99179"/>
              <a:gd name="adj2" fmla="val 2679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Resource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179888" y="1914525"/>
            <a:ext cx="1309687" cy="430213"/>
          </a:xfrm>
          <a:prstGeom prst="wedgeRoundRectCallout">
            <a:avLst>
              <a:gd name="adj1" fmla="val 82457"/>
              <a:gd name="adj2" fmla="val 21651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Resource Used By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36575" y="4867275"/>
            <a:ext cx="1587153" cy="762000"/>
          </a:xfrm>
          <a:prstGeom prst="wedgeRoundRectCallout">
            <a:avLst>
              <a:gd name="adj1" fmla="val 52742"/>
              <a:gd name="adj2" fmla="val -1365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Organization/ Person Responsible</a:t>
            </a:r>
          </a:p>
        </p:txBody>
      </p:sp>
    </p:spTree>
    <p:extLst>
      <p:ext uri="{BB962C8B-B14F-4D97-AF65-F5344CB8AC3E}">
        <p14:creationId xmlns:p14="http://schemas.microsoft.com/office/powerpoint/2010/main" val="37291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891" y="7620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Lp</a:t>
            </a:r>
            <a:r>
              <a:rPr lang="en-US" sz="3200" dirty="0" smtClean="0"/>
              <a:t> Themes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30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1" y="838200"/>
            <a:ext cx="9144000" cy="530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009 L 0.38333 -0.03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25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248" y="15240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Lp</a:t>
            </a:r>
            <a:r>
              <a:rPr lang="en-US" sz="3200" dirty="0" smtClean="0"/>
              <a:t> Project Timelines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9148763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510213" y="1450975"/>
            <a:ext cx="1309687" cy="549275"/>
          </a:xfrm>
          <a:prstGeom prst="wedgeRoundRectCallout">
            <a:avLst>
              <a:gd name="adj1" fmla="val -60041"/>
              <a:gd name="adj2" fmla="val 747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Project Timeline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03649" y="2951163"/>
            <a:ext cx="1518940" cy="439737"/>
          </a:xfrm>
          <a:prstGeom prst="wedgeRoundRectCallout">
            <a:avLst>
              <a:gd name="adj1" fmla="val 105722"/>
              <a:gd name="adj2" fmla="val -7008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Milestone Dependency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33575" y="3559175"/>
            <a:ext cx="1309688" cy="331788"/>
          </a:xfrm>
          <a:prstGeom prst="wedgeRoundRectCallout">
            <a:avLst>
              <a:gd name="adj1" fmla="val 84638"/>
              <a:gd name="adj2" fmla="val 1336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Milestone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14413" y="3962400"/>
            <a:ext cx="2133600" cy="1404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Dashboard view provides project status at a glance: generated from model</a:t>
            </a:r>
          </a:p>
        </p:txBody>
      </p:sp>
    </p:spTree>
    <p:extLst>
      <p:ext uri="{BB962C8B-B14F-4D97-AF65-F5344CB8AC3E}">
        <p14:creationId xmlns:p14="http://schemas.microsoft.com/office/powerpoint/2010/main" val="16635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AV-3 Measurements Definitions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309688"/>
            <a:ext cx="59118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846763" y="1309688"/>
            <a:ext cx="1550987" cy="447675"/>
          </a:xfrm>
          <a:prstGeom prst="wedgeRoundRectCallout">
            <a:avLst>
              <a:gd name="adj1" fmla="val -46324"/>
              <a:gd name="adj2" fmla="val 1158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Measurement Set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55576" y="2265363"/>
            <a:ext cx="1709812" cy="333375"/>
          </a:xfrm>
          <a:prstGeom prst="wedgeRoundRectCallout">
            <a:avLst>
              <a:gd name="adj1" fmla="val 59919"/>
              <a:gd name="adj2" fmla="val 12219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Measurements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316663" y="3962400"/>
            <a:ext cx="1639713" cy="476250"/>
          </a:xfrm>
          <a:prstGeom prst="wedgeRoundRectCallout">
            <a:avLst>
              <a:gd name="adj1" fmla="val -57209"/>
              <a:gd name="adj2" fmla="val 14672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Measurement Sub-Type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1" y="3212977"/>
            <a:ext cx="220751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Definition of metrics for reuse throughout the architecture.</a:t>
            </a:r>
          </a:p>
        </p:txBody>
      </p:sp>
    </p:spTree>
    <p:extLst>
      <p:ext uri="{BB962C8B-B14F-4D97-AF65-F5344CB8AC3E}">
        <p14:creationId xmlns:p14="http://schemas.microsoft.com/office/powerpoint/2010/main" val="6456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AV-3 Actual Measurements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89" y="990600"/>
            <a:ext cx="8613648" cy="5029200"/>
          </a:xfrm>
        </p:spPr>
        <p:txBody>
          <a:bodyPr/>
          <a:lstStyle/>
          <a:p>
            <a:r>
              <a:rPr lang="en-US" dirty="0" smtClean="0"/>
              <a:t>Specific metric values</a:t>
            </a:r>
            <a:endParaRPr lang="en-US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303338"/>
            <a:ext cx="73088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452320" y="1190625"/>
            <a:ext cx="1637705" cy="446088"/>
          </a:xfrm>
          <a:prstGeom prst="wedgeRoundRectCallout">
            <a:avLst>
              <a:gd name="adj1" fmla="val -48985"/>
              <a:gd name="adj2" fmla="val 1217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Actual Measurement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452320" y="3754438"/>
            <a:ext cx="1637705" cy="474662"/>
          </a:xfrm>
          <a:prstGeom prst="wedgeRoundRectCallout">
            <a:avLst>
              <a:gd name="adj1" fmla="val -112388"/>
              <a:gd name="adj2" fmla="val -13503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Measurement Values</a:t>
            </a:r>
          </a:p>
        </p:txBody>
      </p:sp>
    </p:spTree>
    <p:extLst>
      <p:ext uri="{BB962C8B-B14F-4D97-AF65-F5344CB8AC3E}">
        <p14:creationId xmlns:p14="http://schemas.microsoft.com/office/powerpoint/2010/main" val="30439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00" y="1143000"/>
            <a:ext cx="8613648" cy="5029200"/>
          </a:xfrm>
        </p:spPr>
        <p:txBody>
          <a:bodyPr/>
          <a:lstStyle/>
          <a:p>
            <a:r>
              <a:rPr lang="en-GB" dirty="0" smtClean="0"/>
              <a:t>Matthew Hause: PTC</a:t>
            </a:r>
          </a:p>
          <a:p>
            <a:pPr lvl="1"/>
            <a:r>
              <a:rPr lang="en-GB" dirty="0" smtClean="0"/>
              <a:t>GTM Solutions Specialist, Fellow at PTC</a:t>
            </a:r>
          </a:p>
          <a:p>
            <a:pPr lvl="1"/>
            <a:r>
              <a:rPr lang="en-GB" dirty="0" smtClean="0"/>
              <a:t>Co-Chair UPDM Group at OMG</a:t>
            </a:r>
          </a:p>
          <a:p>
            <a:pPr lvl="1"/>
            <a:r>
              <a:rPr lang="en-GB" dirty="0" smtClean="0"/>
              <a:t>Member of SysML development team</a:t>
            </a:r>
          </a:p>
          <a:p>
            <a:pPr lvl="1"/>
            <a:r>
              <a:rPr lang="en-GB" dirty="0" smtClean="0"/>
              <a:t>OMG Architecture Board Member</a:t>
            </a:r>
          </a:p>
          <a:p>
            <a:pPr lvl="1"/>
            <a:r>
              <a:rPr lang="en-GB" dirty="0" smtClean="0"/>
              <a:t>Consultant, trainer, mentor of MBSE and Enterprise Architecture</a:t>
            </a:r>
            <a:endParaRPr lang="en-GB" dirty="0"/>
          </a:p>
          <a:p>
            <a:r>
              <a:rPr lang="en-GB" dirty="0" smtClean="0"/>
              <a:t>Lars-Olof Kihlström: Syntell AB</a:t>
            </a:r>
          </a:p>
          <a:p>
            <a:pPr lvl="1"/>
            <a:r>
              <a:rPr lang="en-GB" dirty="0" smtClean="0"/>
              <a:t>Principal consultant at Syntell</a:t>
            </a:r>
          </a:p>
          <a:p>
            <a:pPr lvl="1"/>
            <a:r>
              <a:rPr lang="en-GB" dirty="0" smtClean="0"/>
              <a:t>Member of the UPDM group since its inception</a:t>
            </a:r>
          </a:p>
          <a:p>
            <a:pPr lvl="1"/>
            <a:r>
              <a:rPr lang="en-GB" dirty="0" smtClean="0"/>
              <a:t>Project manager for the MODAF re-engineering work that resulted in MODEM</a:t>
            </a:r>
          </a:p>
          <a:p>
            <a:pPr lvl="1"/>
            <a:r>
              <a:rPr lang="en-GB" dirty="0" smtClean="0"/>
              <a:t>Member of the NAF revision syndicate (while it existed), responsible for NAF 3.0 and 3.1 on behalf of the Swedish Armed Forces</a:t>
            </a:r>
          </a:p>
          <a:p>
            <a:pPr lvl="1"/>
            <a:r>
              <a:rPr lang="en-GB" dirty="0" smtClean="0"/>
              <a:t>Member of the IDEAS group (while it existed) on behalf of the Swedish Armed Forces</a:t>
            </a:r>
          </a:p>
          <a:p>
            <a:pPr lvl="1"/>
            <a:r>
              <a:rPr lang="en-GB" dirty="0" smtClean="0"/>
              <a:t>Primarily engaged as mentor, coach and developer concerning model based system engineering and enterprise architecture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3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746"/>
            <a:ext cx="90963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152400"/>
            <a:ext cx="8980487" cy="5873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Ep Capability Phasing (Fragment) (CV-3/ StV-3)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67744" y="1155670"/>
            <a:ext cx="1311275" cy="333375"/>
          </a:xfrm>
          <a:prstGeom prst="wedgeRoundRectCallout">
            <a:avLst>
              <a:gd name="adj1" fmla="val 34957"/>
              <a:gd name="adj2" fmla="val 1871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51520" y="1871489"/>
            <a:ext cx="1311275" cy="333375"/>
          </a:xfrm>
          <a:prstGeom prst="wedgeRoundRectCallout">
            <a:avLst>
              <a:gd name="adj1" fmla="val 39562"/>
              <a:gd name="adj2" fmla="val 1250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Capabilities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486025" y="4941168"/>
            <a:ext cx="1311275" cy="447675"/>
          </a:xfrm>
          <a:prstGeom prst="wedgeRoundRectCallout">
            <a:avLst>
              <a:gd name="adj1" fmla="val -73128"/>
              <a:gd name="adj2" fmla="val -2064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Capability Metrics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211960" y="5579839"/>
            <a:ext cx="1311275" cy="450850"/>
          </a:xfrm>
          <a:prstGeom prst="wedgeRoundRectCallout">
            <a:avLst>
              <a:gd name="adj1" fmla="val 72883"/>
              <a:gd name="adj2" fmla="val -1381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Realizing Resource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746626" y="2852936"/>
            <a:ext cx="1309687" cy="333375"/>
          </a:xfrm>
          <a:prstGeom prst="wedgeRoundRectCallout">
            <a:avLst>
              <a:gd name="adj1" fmla="val -48136"/>
              <a:gd name="adj2" fmla="val -12412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Coverage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3" y="2711450"/>
            <a:ext cx="2640608" cy="1563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Summarizes how and when capabilities will be realized as well as metrics. Identifies </a:t>
            </a:r>
            <a:r>
              <a:rPr lang="en-US" sz="1800" dirty="0" smtClean="0"/>
              <a:t>capability gaps</a:t>
            </a:r>
            <a:r>
              <a:rPr lang="en-US" sz="1800" dirty="0"/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868144" y="1483563"/>
            <a:ext cx="1622729" cy="333375"/>
          </a:xfrm>
          <a:prstGeom prst="wedgeRoundRectCallout">
            <a:avLst>
              <a:gd name="adj1" fmla="val -56125"/>
              <a:gd name="adj2" fmla="val 2207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Capability Gap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cost vs. time vs. capability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196975"/>
            <a:ext cx="8229600" cy="5375275"/>
          </a:xfrm>
        </p:spPr>
        <p:txBody>
          <a:bodyPr/>
          <a:lstStyle/>
          <a:p>
            <a:r>
              <a:rPr lang="en-US" dirty="0" err="1" smtClean="0"/>
              <a:t>Pres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5" y="914400"/>
            <a:ext cx="7818947" cy="54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4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System Configuration Trade-Off Analysis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688633" cy="557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81993" y="4221088"/>
            <a:ext cx="1309687" cy="490662"/>
          </a:xfrm>
          <a:prstGeom prst="wedgeRoundRectCallout">
            <a:avLst>
              <a:gd name="adj1" fmla="val 87495"/>
              <a:gd name="adj2" fmla="val 391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Value Properties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762551" y="2362274"/>
            <a:ext cx="1309687" cy="346646"/>
          </a:xfrm>
          <a:prstGeom prst="wedgeRoundRectCallout">
            <a:avLst>
              <a:gd name="adj1" fmla="val -68378"/>
              <a:gd name="adj2" fmla="val 1220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Subsystem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05400" y="800708"/>
            <a:ext cx="1309687" cy="504056"/>
          </a:xfrm>
          <a:prstGeom prst="wedgeRoundRectCallout">
            <a:avLst>
              <a:gd name="adj1" fmla="val -66564"/>
              <a:gd name="adj2" fmla="val 635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Owned System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9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891" y="7620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System configuration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384367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" y="1600200"/>
            <a:ext cx="8976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1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configuration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34425" cy="520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System Configuration Trade-Off Analysis</a:t>
            </a: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124744"/>
            <a:ext cx="9108504" cy="392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" y="3645024"/>
            <a:ext cx="3935890" cy="22516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9043"/>
            <a:ext cx="5004048" cy="21483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Parametrics – Trade-Off Analysis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238250"/>
            <a:ext cx="84963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Used to express constraints (equations) between value properties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Provides support to engineering analysis </a:t>
            </a:r>
          </a:p>
          <a:p>
            <a:pPr lvl="2">
              <a:lnSpc>
                <a:spcPct val="80000"/>
              </a:lnSpc>
            </a:pPr>
            <a:r>
              <a:rPr lang="en-GB" dirty="0" smtClean="0"/>
              <a:t>e.g. performance, reliability, etc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Constraint block captures equations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Expression language can be formal </a:t>
            </a:r>
          </a:p>
          <a:p>
            <a:pPr lvl="2">
              <a:lnSpc>
                <a:spcPct val="80000"/>
              </a:lnSpc>
            </a:pPr>
            <a:r>
              <a:rPr lang="en-GB" dirty="0" smtClean="0"/>
              <a:t>e.g. </a:t>
            </a:r>
            <a:r>
              <a:rPr lang="en-GB" dirty="0" err="1" smtClean="0"/>
              <a:t>MathML</a:t>
            </a:r>
            <a:r>
              <a:rPr lang="en-GB" dirty="0" smtClean="0"/>
              <a:t>, OCL …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or informal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Computational engine is defined by applicable analysis tool </a:t>
            </a:r>
          </a:p>
          <a:p>
            <a:pPr lvl="2">
              <a:lnSpc>
                <a:spcPct val="80000"/>
              </a:lnSpc>
            </a:pPr>
            <a:r>
              <a:rPr lang="en-GB" dirty="0" smtClean="0"/>
              <a:t>and not by SysML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Parametric diagram represents the usage of the constraints in an analysis context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Binding of constraint usage to value properties of blocks </a:t>
            </a:r>
          </a:p>
          <a:p>
            <a:pPr lvl="2">
              <a:lnSpc>
                <a:spcPct val="80000"/>
              </a:lnSpc>
            </a:pPr>
            <a:r>
              <a:rPr lang="en-GB" dirty="0" smtClean="0"/>
              <a:t>e.g. vehicle mass bound to </a:t>
            </a:r>
            <a:r>
              <a:rPr lang="en-GB" b="1" dirty="0" smtClean="0"/>
              <a:t>F= m * a</a:t>
            </a:r>
          </a:p>
        </p:txBody>
      </p:sp>
    </p:spTree>
    <p:extLst>
      <p:ext uri="{BB962C8B-B14F-4D97-AF65-F5344CB8AC3E}">
        <p14:creationId xmlns:p14="http://schemas.microsoft.com/office/powerpoint/2010/main" val="6972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9047903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35696" y="1024093"/>
            <a:ext cx="6192688" cy="5573259"/>
          </a:xfrm>
          <a:prstGeom prst="rect">
            <a:avLst/>
          </a:prstGeom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20" y="152400"/>
            <a:ext cx="8872983" cy="592285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SysML </a:t>
            </a:r>
            <a:r>
              <a:rPr lang="en-GB" sz="2800" dirty="0" smtClean="0"/>
              <a:t>Parametrics</a:t>
            </a:r>
            <a:r>
              <a:rPr lang="en-US" sz="2800" dirty="0" smtClean="0"/>
              <a:t> – Mean Response Time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090054" y="1542246"/>
            <a:ext cx="1121197" cy="401638"/>
          </a:xfrm>
          <a:prstGeom prst="wedgeRoundRectCallout">
            <a:avLst>
              <a:gd name="adj1" fmla="val 112437"/>
              <a:gd name="adj2" fmla="val 12589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53534" y="4509120"/>
            <a:ext cx="1319212" cy="581025"/>
          </a:xfrm>
          <a:prstGeom prst="wedgeRoundRectCallout">
            <a:avLst>
              <a:gd name="adj1" fmla="val 78106"/>
              <a:gd name="adj2" fmla="val -513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Aircraft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80312" y="5366097"/>
            <a:ext cx="1656184" cy="766762"/>
          </a:xfrm>
          <a:prstGeom prst="wedgeRoundRectCallout">
            <a:avLst>
              <a:gd name="adj1" fmla="val -56934"/>
              <a:gd name="adj2" fmla="val 5128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Environmental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331640" y="5877272"/>
            <a:ext cx="1742281" cy="511175"/>
          </a:xfrm>
          <a:prstGeom prst="wedgeRoundRectCallout">
            <a:avLst>
              <a:gd name="adj1" fmla="val 76502"/>
              <a:gd name="adj2" fmla="val -1342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Boat and Yacht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504" y="2031280"/>
            <a:ext cx="1656184" cy="211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BDD for Mean Response Time Analysis</a:t>
            </a:r>
            <a:endParaRPr lang="en-US" sz="2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155383" y="3090179"/>
            <a:ext cx="1593081" cy="720543"/>
          </a:xfrm>
          <a:prstGeom prst="wedgeRoundRectCallout">
            <a:avLst>
              <a:gd name="adj1" fmla="val -96213"/>
              <a:gd name="adj2" fmla="val 3971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Command Center Values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8671888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48495" y="1112044"/>
            <a:ext cx="6892736" cy="5341292"/>
          </a:xfrm>
          <a:prstGeom prst="rect">
            <a:avLst/>
          </a:prstGeom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76200"/>
            <a:ext cx="8980487" cy="592285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SysML </a:t>
            </a:r>
            <a:r>
              <a:rPr lang="en-GB" sz="2800" dirty="0" smtClean="0"/>
              <a:t>Parametrics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227162"/>
            <a:ext cx="1121197" cy="401638"/>
          </a:xfrm>
          <a:prstGeom prst="wedgeRoundRectCallout">
            <a:avLst>
              <a:gd name="adj1" fmla="val 66181"/>
              <a:gd name="adj2" fmla="val -134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851920" y="6162823"/>
            <a:ext cx="1319212" cy="581025"/>
          </a:xfrm>
          <a:prstGeom prst="wedgeRoundRectCallout">
            <a:avLst>
              <a:gd name="adj1" fmla="val 40863"/>
              <a:gd name="adj2" fmla="val -936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Parametric Equation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33573" y="5290331"/>
            <a:ext cx="1089025" cy="511175"/>
          </a:xfrm>
          <a:prstGeom prst="wedgeRoundRectCallout">
            <a:avLst>
              <a:gd name="adj1" fmla="val 81742"/>
              <a:gd name="adj2" fmla="val -7509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Value Property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28184" y="5837977"/>
            <a:ext cx="1255724" cy="335484"/>
          </a:xfrm>
          <a:prstGeom prst="wedgeRoundRectCallout">
            <a:avLst>
              <a:gd name="adj1" fmla="val -79337"/>
              <a:gd name="adj2" fmla="val -1378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Parameter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67310" y="4221088"/>
            <a:ext cx="1423269" cy="511175"/>
          </a:xfrm>
          <a:prstGeom prst="wedgeRoundRectCallout">
            <a:avLst>
              <a:gd name="adj1" fmla="val 99920"/>
              <a:gd name="adj2" fmla="val 8198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Property of System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7503" y="2005633"/>
            <a:ext cx="1872207" cy="1999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Equation for calculating mean response times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80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3002254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16475" y="1124745"/>
            <a:ext cx="6876005" cy="5328592"/>
          </a:xfrm>
          <a:prstGeom prst="rect">
            <a:avLst/>
          </a:prstGeom>
        </p:spPr>
      </p:pic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3367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SysML Parametrics – Tradeoff Analysis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016475" y="5754377"/>
            <a:ext cx="1089025" cy="533822"/>
          </a:xfrm>
          <a:prstGeom prst="wedgeRoundRectCallout">
            <a:avLst>
              <a:gd name="adj1" fmla="val 91841"/>
              <a:gd name="adj2" fmla="val 192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Solution Values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245" y="1556792"/>
            <a:ext cx="2016475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Initial values and ranges set by engineer.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43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Quantifiable aspects of MBSE and enterprise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3648" cy="50292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Model-Based Systems Engineering (MBSE) means that communication of system requirements can be improved with models rather than relying on “just words”.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Systems Modeling Language (SysML) was developed by INCOSE and the Object Management Group (OMG) to enable MBSE.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supports the specification, analysis, design, verification and validation of a broad range of systems and systems-of-systems. </a:t>
            </a:r>
            <a:endParaRPr lang="en-GB" dirty="0" smtClean="0"/>
          </a:p>
          <a:p>
            <a:r>
              <a:rPr lang="en-GB" dirty="0" smtClean="0"/>
              <a:t>Systems </a:t>
            </a:r>
            <a:r>
              <a:rPr lang="en-GB" dirty="0"/>
              <a:t>engineers have been trying to get more out of their models by making them executable to answer questions or obtain results. </a:t>
            </a:r>
            <a:endParaRPr lang="en-GB" dirty="0" smtClean="0"/>
          </a:p>
          <a:p>
            <a:pPr lvl="1"/>
            <a:r>
              <a:rPr lang="en-GB" dirty="0"/>
              <a:t>The greatest concentration of work on executable models has concentrated on behavioral execution using code generation.</a:t>
            </a:r>
            <a:endParaRPr lang="en-GB" dirty="0" smtClean="0"/>
          </a:p>
          <a:p>
            <a:r>
              <a:rPr lang="en-GB" dirty="0" smtClean="0"/>
              <a:t>This can also be done in modeling </a:t>
            </a:r>
            <a:r>
              <a:rPr lang="en-GB" dirty="0"/>
              <a:t>languages based on UML such as SysML and </a:t>
            </a:r>
            <a:r>
              <a:rPr lang="en-GB" dirty="0" smtClean="0"/>
              <a:t>versions of the Unified </a:t>
            </a:r>
            <a:r>
              <a:rPr lang="en-GB" dirty="0"/>
              <a:t>Profile for DoDAF and MODAF (UPDM). </a:t>
            </a:r>
          </a:p>
        </p:txBody>
      </p:sp>
    </p:spTree>
    <p:extLst>
      <p:ext uri="{BB962C8B-B14F-4D97-AF65-F5344CB8AC3E}">
        <p14:creationId xmlns:p14="http://schemas.microsoft.com/office/powerpoint/2010/main" val="3797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128358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SysML </a:t>
            </a:r>
            <a:r>
              <a:rPr lang="en-US" sz="3200" dirty="0" err="1" smtClean="0"/>
              <a:t>Parametrics</a:t>
            </a:r>
            <a:r>
              <a:rPr lang="en-US" sz="3200" dirty="0" smtClean="0"/>
              <a:t> – 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60232" y="692696"/>
            <a:ext cx="2046288" cy="1395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Optimized solution provided by equation solver</a:t>
            </a:r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1816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3"/>
            <a:ext cx="2081806" cy="489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28251661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6213" y="887413"/>
            <a:ext cx="8793162" cy="5083175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76200"/>
            <a:ext cx="8980487" cy="587375"/>
          </a:xfrm>
        </p:spPr>
        <p:txBody>
          <a:bodyPr/>
          <a:lstStyle/>
          <a:p>
            <a:pPr eaLnBrk="1" hangingPunct="1"/>
            <a:r>
              <a:rPr lang="en-GB" sz="3200" dirty="0" smtClean="0"/>
              <a:t>L2 Operational Nodes (Performers) (OV-2)</a:t>
            </a:r>
            <a:endParaRPr lang="en-US" sz="32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176213" y="1524000"/>
            <a:ext cx="1311275" cy="333375"/>
          </a:xfrm>
          <a:prstGeom prst="wedgeRoundRectCallout">
            <a:avLst>
              <a:gd name="adj1" fmla="val 67916"/>
              <a:gd name="adj2" fmla="val -14932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718536" y="3048000"/>
            <a:ext cx="1311275" cy="333375"/>
          </a:xfrm>
          <a:prstGeom prst="wedgeRoundRectCallout">
            <a:avLst>
              <a:gd name="adj1" fmla="val -81995"/>
              <a:gd name="adj2" fmla="val -834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Node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1039813"/>
            <a:ext cx="2079848" cy="1855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Operational nodes with </a:t>
            </a:r>
            <a:r>
              <a:rPr lang="en-US" dirty="0" err="1" smtClean="0"/>
              <a:t>needlines</a:t>
            </a:r>
            <a:r>
              <a:rPr lang="en-US" dirty="0" smtClean="0"/>
              <a:t> and flows</a:t>
            </a:r>
            <a:endParaRPr lang="en-US" sz="1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867400" y="5410200"/>
            <a:ext cx="1311275" cy="333375"/>
          </a:xfrm>
          <a:prstGeom prst="wedgeRoundRectCallout">
            <a:avLst>
              <a:gd name="adj1" fmla="val -5849"/>
              <a:gd name="adj2" fmla="val -1628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Flow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702" y="152400"/>
            <a:ext cx="8980487" cy="587375"/>
          </a:xfrm>
        </p:spPr>
        <p:txBody>
          <a:bodyPr/>
          <a:lstStyle/>
          <a:p>
            <a:pPr eaLnBrk="1" hangingPunct="1"/>
            <a:r>
              <a:rPr lang="en-US" dirty="0" smtClean="0"/>
              <a:t>L3 Operational Resource Flow Matrix (Fragment) (OV-3)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165350"/>
            <a:ext cx="90424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8738" y="1484313"/>
            <a:ext cx="962025" cy="450850"/>
          </a:xfrm>
          <a:prstGeom prst="wedgeRoundRectCallout">
            <a:avLst>
              <a:gd name="adj1" fmla="val 46314"/>
              <a:gd name="adj2" fmla="val 24633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Overlap Ov-2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020763" y="1340769"/>
            <a:ext cx="1271587" cy="557882"/>
          </a:xfrm>
          <a:prstGeom prst="wedgeRoundRectCallout">
            <a:avLst>
              <a:gd name="adj1" fmla="val 16744"/>
              <a:gd name="adj2" fmla="val 2301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Overlap Type DIV-2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292350" y="1124744"/>
            <a:ext cx="1343546" cy="783431"/>
          </a:xfrm>
          <a:prstGeom prst="wedgeRoundRectCallout">
            <a:avLst>
              <a:gd name="adj1" fmla="val 1594"/>
              <a:gd name="adj2" fmla="val 1695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Producing Performer OV-2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635897" y="1484313"/>
            <a:ext cx="1440160" cy="427037"/>
          </a:xfrm>
          <a:prstGeom prst="wedgeRoundRectCallout">
            <a:avLst>
              <a:gd name="adj1" fmla="val -5749"/>
              <a:gd name="adj2" fmla="val 25692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Producing Activity OV-5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076057" y="1484313"/>
            <a:ext cx="1368151" cy="427037"/>
          </a:xfrm>
          <a:prstGeom prst="wedgeRoundRectCallout">
            <a:avLst>
              <a:gd name="adj1" fmla="val -14736"/>
              <a:gd name="adj2" fmla="val 2533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Connection OV-2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44208" y="1258888"/>
            <a:ext cx="1369467" cy="652462"/>
          </a:xfrm>
          <a:prstGeom prst="wedgeRoundRectCallout">
            <a:avLst>
              <a:gd name="adj1" fmla="val -28820"/>
              <a:gd name="adj2" fmla="val 17669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Consuming Performer OV-2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596336" y="1484313"/>
            <a:ext cx="1523853" cy="427037"/>
          </a:xfrm>
          <a:prstGeom prst="wedgeRoundRectCallout">
            <a:avLst>
              <a:gd name="adj1" fmla="val -20203"/>
              <a:gd name="adj2" fmla="val 2517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Consuming Activity OV-5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76256" y="4343400"/>
            <a:ext cx="2220119" cy="131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Generated automatically from the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4963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Comms</a:t>
            </a:r>
            <a:r>
              <a:rPr lang="en-US" dirty="0" smtClean="0"/>
              <a:t> Metrics Definition and Instances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30082942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04800" y="1380744"/>
            <a:ext cx="4191000" cy="2460625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26981600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00566" y="3200400"/>
            <a:ext cx="6332538" cy="33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with </a:t>
            </a:r>
            <a:r>
              <a:rPr lang="en-US" dirty="0"/>
              <a:t>A</a:t>
            </a:r>
            <a:r>
              <a:rPr lang="en-US" dirty="0" smtClean="0"/>
              <a:t>dded Metrics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0" y="1676400"/>
            <a:ext cx="864992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629612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1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891" y="7620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L2 Operational nodes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4651"/>
            <a:ext cx="7543800" cy="528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1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891" y="76200"/>
            <a:ext cx="8980487" cy="587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L2 Information flows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16" y="838200"/>
            <a:ext cx="6221684" cy="58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Conclusions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81113"/>
            <a:ext cx="8569325" cy="4956175"/>
          </a:xfrm>
        </p:spPr>
        <p:txBody>
          <a:bodyPr/>
          <a:lstStyle/>
          <a:p>
            <a:pPr eaLnBrk="1" hangingPunct="1"/>
            <a:r>
              <a:rPr lang="en-US" dirty="0" smtClean="0"/>
              <a:t>The purpose of  a model is to answer one or more questions</a:t>
            </a:r>
          </a:p>
          <a:p>
            <a:pPr lvl="1"/>
            <a:r>
              <a:rPr lang="en-US" dirty="0" smtClean="0"/>
              <a:t>Before you start, agree on the question</a:t>
            </a:r>
          </a:p>
          <a:p>
            <a:r>
              <a:rPr lang="en-US" dirty="0" smtClean="0"/>
              <a:t>Assessment criteria should be agreed prior to starting the model</a:t>
            </a:r>
          </a:p>
          <a:p>
            <a:r>
              <a:rPr lang="en-US" dirty="0" smtClean="0"/>
              <a:t>A well-documented process is essential for success</a:t>
            </a:r>
          </a:p>
          <a:p>
            <a:r>
              <a:rPr lang="en-US" dirty="0" smtClean="0"/>
              <a:t>Executable architectures should look at more than just behavior. </a:t>
            </a:r>
          </a:p>
          <a:p>
            <a:r>
              <a:rPr lang="en-GB" dirty="0" smtClean="0"/>
              <a:t>Executing an architecture requires data</a:t>
            </a:r>
          </a:p>
          <a:p>
            <a:pPr lvl="1"/>
            <a:r>
              <a:rPr lang="en-GB" dirty="0" smtClean="0"/>
              <a:t>(You can’t execute a PowerPoint slide.)</a:t>
            </a:r>
          </a:p>
          <a:p>
            <a:r>
              <a:rPr lang="en-GB" dirty="0" smtClean="0"/>
              <a:t>In order to ensure that the data is semantically correct a “wash” through an IDEAS based ontology is a good idea.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24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Questions, Comments, Discussion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065213"/>
            <a:ext cx="6400800" cy="4572000"/>
          </a:xfrm>
          <a:prstGeom prst="rect">
            <a:avLst/>
          </a:prstGeom>
          <a:noFill/>
          <a:ln w="28575" algn="ctr">
            <a:noFill/>
            <a:miter lim="800000"/>
            <a:headEnd type="none" w="lg" len="lg"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15162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behavioral aspects all that is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9" y="1143000"/>
            <a:ext cx="8613648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Behavioural aspects could be only a small part of the overall system requirements. Requirements can be non-functional, performance, structural, domain, cost, user interface, organizational, safety, interoperability and so forth. </a:t>
            </a:r>
          </a:p>
          <a:p>
            <a:pPr lvl="1"/>
            <a:r>
              <a:rPr lang="en-GB" dirty="0" smtClean="0"/>
              <a:t>Rather than just considering models as execution of behavior, it is important to look at a model as a means of getting at  quantitative and qualitative analysis results as well as behavioural ones.</a:t>
            </a:r>
          </a:p>
          <a:p>
            <a:r>
              <a:rPr lang="en-GB" dirty="0" smtClean="0"/>
              <a:t>In order to fully grasp how different types of elements operate in different scenarios, it is important to take a look at aspects of use, performance, cost etc. from an overall point of view.</a:t>
            </a:r>
          </a:p>
          <a:p>
            <a:r>
              <a:rPr lang="en-GB" dirty="0" smtClean="0"/>
              <a:t>Significant benefits can be realized by making use of architecture frameworks as a means of exploring these issues and tie the lessons learned from this into a direct MBSE development.</a:t>
            </a:r>
          </a:p>
          <a:p>
            <a:r>
              <a:rPr lang="en-GB" dirty="0" smtClean="0"/>
              <a:t>In order to fully make use of quantifiable aspects a clear appreciation of what is meant is required.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4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UPDM version 1</a:t>
            </a:r>
            <a:endParaRPr lang="en-GB" dirty="0"/>
          </a:p>
        </p:txBody>
      </p:sp>
      <p:sp>
        <p:nvSpPr>
          <p:cNvPr id="5" name="Pentagon 4"/>
          <p:cNvSpPr/>
          <p:nvPr/>
        </p:nvSpPr>
        <p:spPr>
          <a:xfrm>
            <a:off x="2209800" y="2368550"/>
            <a:ext cx="2520950" cy="935038"/>
          </a:xfrm>
          <a:prstGeom prst="homePlat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 w="76200">
            <a:solidFill>
              <a:schemeClr val="bg2"/>
            </a:solidFill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NAF </a:t>
            </a:r>
            <a:r>
              <a:rPr lang="en-US" dirty="0" smtClean="0">
                <a:solidFill>
                  <a:prstClr val="white"/>
                </a:solidFill>
              </a:rPr>
              <a:t>v3.0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209800" y="1143000"/>
            <a:ext cx="2520950" cy="936625"/>
          </a:xfrm>
          <a:prstGeom prst="homePlate">
            <a:avLst/>
          </a:prstGeom>
          <a:ln w="76200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MODAF </a:t>
            </a:r>
            <a:r>
              <a:rPr lang="en-US" dirty="0" smtClean="0">
                <a:solidFill>
                  <a:prstClr val="white"/>
                </a:solidFill>
              </a:rPr>
              <a:t>v1.2.003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2209800" y="3587750"/>
            <a:ext cx="2520950" cy="936625"/>
          </a:xfrm>
          <a:prstGeom prst="homePlat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DoDAF </a:t>
            </a:r>
            <a:r>
              <a:rPr lang="en-US" dirty="0" smtClean="0">
                <a:solidFill>
                  <a:schemeClr val="tx1"/>
                </a:solidFill>
              </a:rPr>
              <a:t>1.5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1142999"/>
            <a:ext cx="1371600" cy="227012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UML profile based</a:t>
            </a:r>
          </a:p>
        </p:txBody>
      </p:sp>
      <p:cxnSp>
        <p:nvCxnSpPr>
          <p:cNvPr id="11" name="Straight Arrow Connector 10"/>
          <p:cNvCxnSpPr>
            <a:stCxn id="9" idx="3"/>
            <a:endCxn id="6" idx="1"/>
          </p:cNvCxnSpPr>
          <p:nvPr/>
        </p:nvCxnSpPr>
        <p:spPr>
          <a:xfrm flipV="1">
            <a:off x="1752600" y="1611313"/>
            <a:ext cx="457200" cy="6667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5" idx="1"/>
          </p:cNvCxnSpPr>
          <p:nvPr/>
        </p:nvCxnSpPr>
        <p:spPr>
          <a:xfrm>
            <a:off x="1752600" y="2278062"/>
            <a:ext cx="457200" cy="5580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791200" y="2498725"/>
            <a:ext cx="2995270" cy="685800"/>
            <a:chOff x="5791200" y="2498725"/>
            <a:chExt cx="2995270" cy="6858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508250"/>
              <a:ext cx="20097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000999" y="2498725"/>
              <a:ext cx="78547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4400" dirty="0" smtClean="0"/>
                <a:t>1.1</a:t>
              </a:r>
              <a:endParaRPr lang="en-GB" sz="4400" dirty="0" smtClean="0"/>
            </a:p>
          </p:txBody>
        </p:sp>
      </p:grpSp>
      <p:cxnSp>
        <p:nvCxnSpPr>
          <p:cNvPr id="16" name="Straight Arrow Connector 15"/>
          <p:cNvCxnSpPr>
            <a:stCxn id="5" idx="3"/>
            <a:endCxn id="14" idx="1"/>
          </p:cNvCxnSpPr>
          <p:nvPr/>
        </p:nvCxnSpPr>
        <p:spPr>
          <a:xfrm>
            <a:off x="4730750" y="2836069"/>
            <a:ext cx="1060450" cy="103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14" idx="0"/>
          </p:cNvCxnSpPr>
          <p:nvPr/>
        </p:nvCxnSpPr>
        <p:spPr>
          <a:xfrm>
            <a:off x="4730750" y="1611313"/>
            <a:ext cx="2065338" cy="89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14" idx="2"/>
          </p:cNvCxnSpPr>
          <p:nvPr/>
        </p:nvCxnSpPr>
        <p:spPr>
          <a:xfrm flipV="1">
            <a:off x="4730750" y="3184525"/>
            <a:ext cx="2065338" cy="8715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94593" y="4800600"/>
            <a:ext cx="8613648" cy="1219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There was a bit of SysML in MODAF and the implementation of UPDM could choose between a pure UML or UML and SysML approach.</a:t>
            </a:r>
          </a:p>
          <a:p>
            <a:r>
              <a:rPr lang="en-GB" dirty="0" smtClean="0"/>
              <a:t>UPDM contained both a profile as well as a domain meta-model that explained the meaning of the elements in the profile.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0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UPDM version 2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2209800" y="2368550"/>
            <a:ext cx="2520950" cy="935038"/>
          </a:xfrm>
          <a:prstGeom prst="homePlat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 w="76200">
            <a:solidFill>
              <a:schemeClr val="bg2"/>
            </a:solidFill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NAF </a:t>
            </a:r>
            <a:r>
              <a:rPr lang="en-US" dirty="0" smtClean="0">
                <a:solidFill>
                  <a:prstClr val="white"/>
                </a:solidFill>
              </a:rPr>
              <a:t>v3.1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09800" y="1143000"/>
            <a:ext cx="2520950" cy="936625"/>
          </a:xfrm>
          <a:prstGeom prst="homePlate">
            <a:avLst/>
          </a:prstGeom>
          <a:ln w="76200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MODAF </a:t>
            </a:r>
            <a:r>
              <a:rPr lang="en-US" dirty="0" smtClean="0">
                <a:solidFill>
                  <a:prstClr val="white"/>
                </a:solidFill>
              </a:rPr>
              <a:t>v1.2.004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2209800" y="3587750"/>
            <a:ext cx="2520950" cy="936625"/>
          </a:xfrm>
          <a:prstGeom prst="homePlat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DoDAF </a:t>
            </a:r>
            <a:r>
              <a:rPr lang="en-US" dirty="0" smtClean="0">
                <a:solidFill>
                  <a:schemeClr val="tx1"/>
                </a:solidFill>
              </a:rPr>
              <a:t>2.02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142999"/>
            <a:ext cx="1371600" cy="216058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UML profile based</a:t>
            </a:r>
          </a:p>
        </p:txBody>
      </p:sp>
      <p:cxnSp>
        <p:nvCxnSpPr>
          <p:cNvPr id="8" name="Straight Arrow Connector 7"/>
          <p:cNvCxnSpPr>
            <a:stCxn id="7" idx="3"/>
            <a:endCxn id="5" idx="1"/>
          </p:cNvCxnSpPr>
          <p:nvPr/>
        </p:nvCxnSpPr>
        <p:spPr>
          <a:xfrm flipV="1">
            <a:off x="1752600" y="1611313"/>
            <a:ext cx="457200" cy="6119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4" idx="1"/>
          </p:cNvCxnSpPr>
          <p:nvPr/>
        </p:nvCxnSpPr>
        <p:spPr>
          <a:xfrm>
            <a:off x="1752600" y="2223294"/>
            <a:ext cx="457200" cy="6127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791200" y="2498725"/>
            <a:ext cx="2995270" cy="685800"/>
            <a:chOff x="5791200" y="2498725"/>
            <a:chExt cx="2995270" cy="6858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508250"/>
              <a:ext cx="20097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000999" y="2498725"/>
              <a:ext cx="78547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4400" dirty="0" smtClean="0"/>
                <a:t>2.1</a:t>
              </a:r>
              <a:endParaRPr lang="en-GB" sz="4400" dirty="0" smtClean="0"/>
            </a:p>
          </p:txBody>
        </p:sp>
      </p:grpSp>
      <p:cxnSp>
        <p:nvCxnSpPr>
          <p:cNvPr id="12" name="Straight Arrow Connector 11"/>
          <p:cNvCxnSpPr>
            <a:stCxn id="4" idx="3"/>
            <a:endCxn id="10" idx="1"/>
          </p:cNvCxnSpPr>
          <p:nvPr/>
        </p:nvCxnSpPr>
        <p:spPr>
          <a:xfrm>
            <a:off x="4730750" y="2836069"/>
            <a:ext cx="1060450" cy="103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10" idx="0"/>
          </p:cNvCxnSpPr>
          <p:nvPr/>
        </p:nvCxnSpPr>
        <p:spPr>
          <a:xfrm>
            <a:off x="4730750" y="1611313"/>
            <a:ext cx="2065338" cy="896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10" idx="2"/>
          </p:cNvCxnSpPr>
          <p:nvPr/>
        </p:nvCxnSpPr>
        <p:spPr>
          <a:xfrm flipV="1">
            <a:off x="4730750" y="3184525"/>
            <a:ext cx="2065338" cy="8715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94593" y="4800600"/>
            <a:ext cx="8613648" cy="1219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There was still a bit of SysML in MODAF and the implementation of UPDM could choose between a pure UML or UML and SysML approach.</a:t>
            </a:r>
          </a:p>
          <a:p>
            <a:r>
              <a:rPr lang="en-GB" dirty="0" smtClean="0"/>
              <a:t>UPDM contained both a profile as well as a domain meta-model that explained the meaning of the elements in the profile.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81000" y="3587750"/>
            <a:ext cx="1371600" cy="93662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IDEAS based</a:t>
            </a:r>
          </a:p>
        </p:txBody>
      </p:sp>
      <p:cxnSp>
        <p:nvCxnSpPr>
          <p:cNvPr id="20" name="Straight Arrow Connector 19"/>
          <p:cNvCxnSpPr>
            <a:stCxn id="17" idx="3"/>
            <a:endCxn id="6" idx="1"/>
          </p:cNvCxnSpPr>
          <p:nvPr/>
        </p:nvCxnSpPr>
        <p:spPr>
          <a:xfrm>
            <a:off x="1752600" y="4056063"/>
            <a:ext cx="457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2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UPDM version 3</a:t>
            </a:r>
            <a:endParaRPr lang="en-GB" dirty="0"/>
          </a:p>
        </p:txBody>
      </p:sp>
      <p:sp>
        <p:nvSpPr>
          <p:cNvPr id="6" name="Pentagon 5"/>
          <p:cNvSpPr/>
          <p:nvPr/>
        </p:nvSpPr>
        <p:spPr>
          <a:xfrm>
            <a:off x="2209800" y="1134666"/>
            <a:ext cx="1828800" cy="685800"/>
          </a:xfrm>
          <a:prstGeom prst="homePlate">
            <a:avLst/>
          </a:prstGeom>
          <a:ln w="76200">
            <a:solidFill>
              <a:schemeClr val="bg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MODAF </a:t>
            </a:r>
            <a:r>
              <a:rPr lang="en-US" dirty="0" smtClean="0">
                <a:solidFill>
                  <a:prstClr val="white"/>
                </a:solidFill>
              </a:rPr>
              <a:t>v1.2.004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2251896" y="4106465"/>
            <a:ext cx="1981200" cy="674688"/>
          </a:xfrm>
          <a:prstGeom prst="homePlat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DoDAF </a:t>
            </a:r>
            <a:r>
              <a:rPr lang="en-US" dirty="0" smtClean="0">
                <a:solidFill>
                  <a:schemeClr val="tx1"/>
                </a:solidFill>
              </a:rPr>
              <a:t>2.02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change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134665"/>
            <a:ext cx="1524000" cy="685801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UML profile based</a:t>
            </a:r>
          </a:p>
        </p:txBody>
      </p:sp>
      <p:cxnSp>
        <p:nvCxnSpPr>
          <p:cNvPr id="9" name="Straight Arrow Connector 8"/>
          <p:cNvCxnSpPr>
            <a:stCxn id="8" idx="3"/>
            <a:endCxn id="6" idx="1"/>
          </p:cNvCxnSpPr>
          <p:nvPr/>
        </p:nvCxnSpPr>
        <p:spPr>
          <a:xfrm>
            <a:off x="1752600" y="1477566"/>
            <a:ext cx="457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5791200" y="2490390"/>
            <a:ext cx="2995270" cy="685800"/>
            <a:chOff x="5791200" y="2490390"/>
            <a:chExt cx="2995270" cy="6858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499915"/>
              <a:ext cx="20097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00999" y="2490390"/>
              <a:ext cx="78547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4400" dirty="0" smtClean="0"/>
                <a:t>3.0</a:t>
              </a:r>
              <a:endParaRPr lang="en-GB" sz="4400" dirty="0" smtClean="0"/>
            </a:p>
          </p:txBody>
        </p:sp>
      </p:grpSp>
      <p:cxnSp>
        <p:nvCxnSpPr>
          <p:cNvPr id="13" name="Straight Arrow Connector 12"/>
          <p:cNvCxnSpPr>
            <a:stCxn id="18" idx="3"/>
            <a:endCxn id="11" idx="1"/>
          </p:cNvCxnSpPr>
          <p:nvPr/>
        </p:nvCxnSpPr>
        <p:spPr>
          <a:xfrm>
            <a:off x="4038599" y="2536712"/>
            <a:ext cx="1752601" cy="301341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18" idx="0"/>
          </p:cNvCxnSpPr>
          <p:nvPr/>
        </p:nvCxnSpPr>
        <p:spPr>
          <a:xfrm flipH="1">
            <a:off x="2948582" y="1820466"/>
            <a:ext cx="4168" cy="3650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11" idx="2"/>
          </p:cNvCxnSpPr>
          <p:nvPr/>
        </p:nvCxnSpPr>
        <p:spPr>
          <a:xfrm flipV="1">
            <a:off x="4233096" y="3176190"/>
            <a:ext cx="2562992" cy="12676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28600" y="2207249"/>
            <a:ext cx="1371600" cy="259567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IDEAS based</a:t>
            </a:r>
          </a:p>
        </p:txBody>
      </p:sp>
      <p:cxnSp>
        <p:nvCxnSpPr>
          <p:cNvPr id="17" name="Straight Arrow Connector 16"/>
          <p:cNvCxnSpPr>
            <a:stCxn id="16" idx="3"/>
            <a:endCxn id="7" idx="1"/>
          </p:cNvCxnSpPr>
          <p:nvPr/>
        </p:nvCxnSpPr>
        <p:spPr>
          <a:xfrm>
            <a:off x="1600200" y="3505087"/>
            <a:ext cx="651696" cy="9387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>
          <a:xfrm>
            <a:off x="2209799" y="2185477"/>
            <a:ext cx="1828800" cy="702469"/>
          </a:xfrm>
          <a:prstGeom prst="homePlat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MODEM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096975" y="3176190"/>
            <a:ext cx="2054450" cy="625475"/>
          </a:xfrm>
          <a:prstGeom prst="chevron">
            <a:avLst/>
          </a:prstGeom>
          <a:gradFill>
            <a:gsLst>
              <a:gs pos="0">
                <a:schemeClr val="bg2"/>
              </a:gs>
              <a:gs pos="80000">
                <a:schemeClr val="accent1">
                  <a:lumMod val="75000"/>
                </a:schemeClr>
              </a:gs>
              <a:gs pos="100000">
                <a:srgbClr val="00A6FB"/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white"/>
                </a:solidFill>
              </a:rPr>
              <a:t>NAF </a:t>
            </a:r>
            <a:r>
              <a:rPr lang="en-US" i="1" dirty="0" smtClean="0">
                <a:solidFill>
                  <a:prstClr val="white"/>
                </a:solidFill>
              </a:rPr>
              <a:t>v4.0</a:t>
            </a:r>
            <a:endParaRPr lang="en-US" i="1" dirty="0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>
            <a:stCxn id="16" idx="3"/>
            <a:endCxn id="19" idx="1"/>
          </p:cNvCxnSpPr>
          <p:nvPr/>
        </p:nvCxnSpPr>
        <p:spPr>
          <a:xfrm flipV="1">
            <a:off x="1600200" y="3488928"/>
            <a:ext cx="809513" cy="161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6" idx="3"/>
            <a:endCxn id="18" idx="1"/>
          </p:cNvCxnSpPr>
          <p:nvPr/>
        </p:nvCxnSpPr>
        <p:spPr>
          <a:xfrm flipV="1">
            <a:off x="1600200" y="2536712"/>
            <a:ext cx="609599" cy="968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" idx="3"/>
            <a:endCxn id="11" idx="1"/>
          </p:cNvCxnSpPr>
          <p:nvPr/>
        </p:nvCxnSpPr>
        <p:spPr>
          <a:xfrm flipV="1">
            <a:off x="4151425" y="2838053"/>
            <a:ext cx="1639775" cy="650875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entagon 58"/>
          <p:cNvSpPr>
            <a:spLocks noChangeArrowheads="1"/>
          </p:cNvSpPr>
          <p:nvPr/>
        </p:nvSpPr>
        <p:spPr bwMode="auto">
          <a:xfrm>
            <a:off x="2251897" y="5097066"/>
            <a:ext cx="1981200" cy="685800"/>
          </a:xfrm>
          <a:prstGeom prst="homePlate">
            <a:avLst>
              <a:gd name="adj" fmla="val 49992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762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DNDAF</a:t>
            </a:r>
          </a:p>
        </p:txBody>
      </p:sp>
      <p:cxnSp>
        <p:nvCxnSpPr>
          <p:cNvPr id="60" name="Straight Arrow Connector 59"/>
          <p:cNvCxnSpPr>
            <a:stCxn id="59" idx="3"/>
            <a:endCxn id="11" idx="2"/>
          </p:cNvCxnSpPr>
          <p:nvPr/>
        </p:nvCxnSpPr>
        <p:spPr>
          <a:xfrm flipV="1">
            <a:off x="4233097" y="3176190"/>
            <a:ext cx="2562991" cy="22637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8" y="838200"/>
            <a:ext cx="1933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Arrow Connector 64"/>
          <p:cNvCxnSpPr>
            <a:stCxn id="11" idx="0"/>
            <a:endCxn id="64" idx="2"/>
          </p:cNvCxnSpPr>
          <p:nvPr/>
        </p:nvCxnSpPr>
        <p:spPr>
          <a:xfrm flipH="1" flipV="1">
            <a:off x="6790646" y="1981200"/>
            <a:ext cx="5442" cy="518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8" idx="3"/>
            <a:endCxn id="64" idx="1"/>
          </p:cNvCxnSpPr>
          <p:nvPr/>
        </p:nvCxnSpPr>
        <p:spPr>
          <a:xfrm flipV="1">
            <a:off x="4038599" y="1409700"/>
            <a:ext cx="1785259" cy="11270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3"/>
            <a:endCxn id="64" idx="1"/>
          </p:cNvCxnSpPr>
          <p:nvPr/>
        </p:nvCxnSpPr>
        <p:spPr>
          <a:xfrm flipV="1">
            <a:off x="4151425" y="1409700"/>
            <a:ext cx="1672433" cy="207922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Pentagon 95"/>
          <p:cNvSpPr>
            <a:spLocks noChangeArrowheads="1"/>
          </p:cNvSpPr>
          <p:nvPr/>
        </p:nvSpPr>
        <p:spPr bwMode="auto">
          <a:xfrm>
            <a:off x="2251897" y="5935266"/>
            <a:ext cx="1981200" cy="685800"/>
          </a:xfrm>
          <a:prstGeom prst="homePlate">
            <a:avLst>
              <a:gd name="adj" fmla="val 49992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alibri"/>
                <a:ea typeface="+mn-ea"/>
                <a:cs typeface="Arial" charset="0"/>
              </a:rPr>
              <a:t>Other influences…</a:t>
            </a:r>
            <a:endParaRPr lang="en-US" dirty="0">
              <a:latin typeface="Calibri"/>
              <a:ea typeface="+mn-ea"/>
              <a:cs typeface="Arial" charset="0"/>
            </a:endParaRPr>
          </a:p>
        </p:txBody>
      </p:sp>
      <p:cxnSp>
        <p:nvCxnSpPr>
          <p:cNvPr id="97" name="Straight Arrow Connector 96"/>
          <p:cNvCxnSpPr>
            <a:stCxn id="96" idx="3"/>
          </p:cNvCxnSpPr>
          <p:nvPr/>
        </p:nvCxnSpPr>
        <p:spPr>
          <a:xfrm flipV="1">
            <a:off x="4233097" y="3176190"/>
            <a:ext cx="2557548" cy="31019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508008" y="2591831"/>
            <a:ext cx="49051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600" b="1" dirty="0" smtClean="0"/>
              <a:t>DMM</a:t>
            </a: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1433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8" grpId="0" animBg="1"/>
      <p:bldP spid="19" grpId="0" animBg="1"/>
      <p:bldP spid="59" grpId="0" animBg="1"/>
      <p:bldP spid="96" grpId="0" animBg="1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143000"/>
            <a:ext cx="8613648" cy="5029200"/>
          </a:xfrm>
        </p:spPr>
        <p:txBody>
          <a:bodyPr/>
          <a:lstStyle/>
          <a:p>
            <a:r>
              <a:rPr lang="en-GB" dirty="0" smtClean="0"/>
              <a:t>UPDM RFP requirement: ” The UPDM V3.0 domain metamodel shall be derived from MODEM and DM2, both of which are based upon the International Defence Enterprise Architecture Specification Foundation [IDEAS].” </a:t>
            </a:r>
          </a:p>
          <a:p>
            <a:pPr lvl="2"/>
            <a:r>
              <a:rPr lang="en-GB" b="1" dirty="0" smtClean="0"/>
              <a:t>Mandatory requirements (excerpt)</a:t>
            </a:r>
            <a:r>
              <a:rPr lang="en-GB" dirty="0" smtClean="0"/>
              <a:t>:</a:t>
            </a:r>
          </a:p>
          <a:p>
            <a:pPr lvl="3"/>
            <a:r>
              <a:rPr lang="en-GB" dirty="0" smtClean="0"/>
              <a:t>Provide Domain Metamodel (Abstract Syntax and Constraints) derived from MODEM and DM2</a:t>
            </a:r>
          </a:p>
          <a:p>
            <a:pPr lvl="3"/>
            <a:r>
              <a:rPr lang="en-US" dirty="0"/>
              <a:t>An Architecture Framework Profile Using </a:t>
            </a:r>
            <a:r>
              <a:rPr lang="en-US" dirty="0" smtClean="0"/>
              <a:t>SysML</a:t>
            </a:r>
          </a:p>
          <a:p>
            <a:pPr lvl="3"/>
            <a:r>
              <a:rPr lang="en-US" dirty="0"/>
              <a:t>Enable the Expression Of Business Process </a:t>
            </a:r>
            <a:r>
              <a:rPr lang="en-US" dirty="0" smtClean="0"/>
              <a:t>Models</a:t>
            </a:r>
          </a:p>
          <a:p>
            <a:pPr lvl="3"/>
            <a:r>
              <a:rPr lang="en-US" dirty="0"/>
              <a:t>Use of SysML Requirements Elements and </a:t>
            </a:r>
            <a:r>
              <a:rPr lang="en-US" dirty="0" smtClean="0"/>
              <a:t>Diagrams</a:t>
            </a:r>
          </a:p>
          <a:p>
            <a:pPr lvl="3"/>
            <a:r>
              <a:rPr lang="en-US" dirty="0"/>
              <a:t>Use of SysML Parametrics Elements and Diagrams Mapped to </a:t>
            </a:r>
            <a:r>
              <a:rPr lang="en-US" dirty="0" smtClean="0"/>
              <a:t>Measurements</a:t>
            </a:r>
          </a:p>
          <a:p>
            <a:pPr lvl="3"/>
            <a:r>
              <a:rPr lang="en-US" dirty="0"/>
              <a:t>Traceability Matrix to Supported </a:t>
            </a:r>
            <a:r>
              <a:rPr lang="en-US" dirty="0" smtClean="0"/>
              <a:t>Frameworks</a:t>
            </a:r>
          </a:p>
          <a:p>
            <a:pPr lvl="2"/>
            <a:r>
              <a:rPr lang="en-US" b="1" dirty="0" smtClean="0"/>
              <a:t>Non mandatory features (excerpt):</a:t>
            </a:r>
          </a:p>
          <a:p>
            <a:pPr lvl="3"/>
            <a:r>
              <a:rPr lang="en-US" dirty="0"/>
              <a:t>UML Profile for </a:t>
            </a:r>
            <a:r>
              <a:rPr lang="en-US" dirty="0" smtClean="0"/>
              <a:t>NIEM</a:t>
            </a:r>
          </a:p>
          <a:p>
            <a:pPr lvl="3"/>
            <a:r>
              <a:rPr lang="en-US" dirty="0"/>
              <a:t>Information Exchange Packaging Policy </a:t>
            </a:r>
            <a:r>
              <a:rPr lang="en-US" dirty="0" smtClean="0"/>
              <a:t>Vocabulary (IEPPV)</a:t>
            </a:r>
          </a:p>
          <a:p>
            <a:pPr lvl="3"/>
            <a:r>
              <a:rPr lang="en-US" dirty="0"/>
              <a:t>Viewpoints in Support of </a:t>
            </a:r>
            <a:r>
              <a:rPr lang="en-US" dirty="0" err="1"/>
              <a:t>SoS</a:t>
            </a:r>
            <a:r>
              <a:rPr lang="en-US" dirty="0"/>
              <a:t> Life Cycle Processes and </a:t>
            </a:r>
            <a:r>
              <a:rPr lang="en-US" dirty="0" smtClean="0"/>
              <a:t>Analyses</a:t>
            </a:r>
          </a:p>
          <a:p>
            <a:pPr lvl="3"/>
            <a:r>
              <a:rPr lang="en-US" dirty="0"/>
              <a:t>Support for Additional </a:t>
            </a:r>
            <a:r>
              <a:rPr lang="en-US" dirty="0" smtClean="0"/>
              <a:t>Viewpoints </a:t>
            </a:r>
            <a:r>
              <a:rPr lang="en-US" dirty="0"/>
              <a:t>beyond those defined in DoDAF, MODAF/ MODEM, NAF, and the Security Viewpoint from </a:t>
            </a:r>
            <a:r>
              <a:rPr lang="en-US" dirty="0" smtClean="0"/>
              <a:t>DNDAF.</a:t>
            </a:r>
          </a:p>
          <a:p>
            <a:pPr lvl="3"/>
            <a:r>
              <a:rPr lang="en-US" dirty="0"/>
              <a:t>Human Systems Integration (HSI)</a:t>
            </a:r>
            <a:endParaRPr lang="en-GB" b="1" dirty="0" smtClean="0"/>
          </a:p>
          <a:p>
            <a:pPr lvl="3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927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Quantifiable aspects?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3648" cy="524256"/>
          </a:xfrm>
        </p:spPr>
        <p:txBody>
          <a:bodyPr/>
          <a:lstStyle/>
          <a:p>
            <a:r>
              <a:rPr lang="en-GB" dirty="0" smtClean="0"/>
              <a:t>IDEAS and MODEM is based on the mathematical concept of sets.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100638" cy="49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038804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14" y="1371600"/>
            <a:ext cx="5938838" cy="51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Lippencott">
      <a:dk1>
        <a:srgbClr val="53565A"/>
      </a:dk1>
      <a:lt1>
        <a:srgbClr val="FFFFFF"/>
      </a:lt1>
      <a:dk2>
        <a:srgbClr val="E57200"/>
      </a:dk2>
      <a:lt2>
        <a:srgbClr val="236192"/>
      </a:lt2>
      <a:accent1>
        <a:srgbClr val="009CDE"/>
      </a:accent1>
      <a:accent2>
        <a:srgbClr val="84BD00"/>
      </a:accent2>
      <a:accent3>
        <a:srgbClr val="00857D"/>
      </a:accent3>
      <a:accent4>
        <a:srgbClr val="EFA615"/>
      </a:accent4>
      <a:accent5>
        <a:srgbClr val="912F46"/>
      </a:accent5>
      <a:accent6>
        <a:srgbClr val="C8C9C7"/>
      </a:accent6>
      <a:hlink>
        <a:srgbClr val="8A204B"/>
      </a:hlink>
      <a:folHlink>
        <a:srgbClr val="8331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efault Theme" id="{60D8BA8C-9729-41DF-95DA-F7E2EA5BAF67}" vid="{20480253-1F85-40A7-9C79-C403C37E65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1343</Words>
  <Application>Microsoft Office PowerPoint</Application>
  <PresentationFormat>On-screen Show (4:3)</PresentationFormat>
  <Paragraphs>254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Theme</vt:lpstr>
      <vt:lpstr>How long is a piece of string?  Quantifiable aspects of Architecture Frameworks </vt:lpstr>
      <vt:lpstr>Presenters</vt:lpstr>
      <vt:lpstr>Quantifiable aspects of MBSE and enterprise architecture</vt:lpstr>
      <vt:lpstr>Is behavioral aspects all that is important?</vt:lpstr>
      <vt:lpstr>UPDM version 1</vt:lpstr>
      <vt:lpstr>UPDM version 2</vt:lpstr>
      <vt:lpstr>UPDM version 3</vt:lpstr>
      <vt:lpstr>Framework developments</vt:lpstr>
      <vt:lpstr>Quantifiable aspects?</vt:lpstr>
      <vt:lpstr>An example of a categorical property and measure</vt:lpstr>
      <vt:lpstr>The SAR distress scenario</vt:lpstr>
      <vt:lpstr>E3 Capability Dependencies (CV-4/ StV-4)</vt:lpstr>
      <vt:lpstr>PowerPoint Presentation</vt:lpstr>
      <vt:lpstr>Lp Actual Project (PV-2/ AcV-2)</vt:lpstr>
      <vt:lpstr>Lp Project Detail (PV-2/ AcV-2)</vt:lpstr>
      <vt:lpstr>Lp Themes</vt:lpstr>
      <vt:lpstr>Lp Project Timelines</vt:lpstr>
      <vt:lpstr>AV-3 Measurements Definitions </vt:lpstr>
      <vt:lpstr>AV-3 Actual Measurements</vt:lpstr>
      <vt:lpstr>Ep Capability Phasing (Fragment) (CV-3/ StV-3)</vt:lpstr>
      <vt:lpstr>Showing cost vs. time vs. capability (2)</vt:lpstr>
      <vt:lpstr>System Configuration Trade-Off Analysis</vt:lpstr>
      <vt:lpstr>System configuration</vt:lpstr>
      <vt:lpstr>System configuration</vt:lpstr>
      <vt:lpstr>System Configuration Trade-Off Analysis</vt:lpstr>
      <vt:lpstr>Parametrics – Trade-Off Analysis</vt:lpstr>
      <vt:lpstr>SysML Parametrics – Mean Response Time</vt:lpstr>
      <vt:lpstr>SysML Parametrics</vt:lpstr>
      <vt:lpstr>SysML Parametrics – Tradeoff Analysis</vt:lpstr>
      <vt:lpstr>SysML Parametrics – Solution</vt:lpstr>
      <vt:lpstr>L2 Operational Nodes (Performers) (OV-2)</vt:lpstr>
      <vt:lpstr>L3 Operational Resource Flow Matrix (Fragment) (OV-3)</vt:lpstr>
      <vt:lpstr>Comms Metrics Definition and Instances</vt:lpstr>
      <vt:lpstr>Messages with Added Metrics</vt:lpstr>
      <vt:lpstr>Metrics</vt:lpstr>
      <vt:lpstr>L2 Operational nodes</vt:lpstr>
      <vt:lpstr>L2 Information flows</vt:lpstr>
      <vt:lpstr>Conclusions</vt:lpstr>
      <vt:lpstr>Questions, Comments,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2014-10-29T10:38:35Z</dcterms:created>
  <dcterms:modified xsi:type="dcterms:W3CDTF">2015-03-03T08:01:33Z</dcterms:modified>
</cp:coreProperties>
</file>